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511F-F044-2D40-BE33-88CF5C2F79DB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4DFAC-7731-FC45-88CB-34C5348B1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6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4DFAC-7731-FC45-88CB-34C5348B17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5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A13C7-3739-4745-B928-144C11FB6C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90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62F5-ADC7-934C-BBDD-70EF6FC14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3E9BE-799D-9248-A222-641F06CEE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A5376-DACC-084B-B727-3A316D49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EF18D-E32E-8643-AE90-7DF7DD94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6AEE-336C-A245-8CD5-C8CFB26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7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92B1-3F37-8044-8864-BA9A3E4B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59B54-6B40-E84B-848C-3AD439B95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A8323-83F1-C049-A9E8-A9C1DAD3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81DA-C078-354D-9229-6F405A83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BFB77-5DC8-6C4D-B337-54F9C80D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9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6E533-66DE-5A4B-A6FA-F217271D8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F49C0-073E-B44C-8AAF-F3A4F03E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8F14-A287-9543-BC5A-4CF9AF89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D6EB-7685-324F-A784-B4CE65B7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9C5B4-D002-BD41-95B9-EB393294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8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EEA2-B924-0047-A11D-38A27A5E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A276-F342-8C41-8656-9BFDC3E0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C507-53F2-6145-B7E7-A119EA95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9A1A-31C8-1943-BDFE-49996452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2FAB-C7E3-8E42-804C-A40B482C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5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D40E-E41A-8540-907C-C4B720D9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C44E4-7B88-EB46-952B-61A76334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3953-22FB-0E49-A314-0547AB2A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D26A5-CE1F-854D-A9B7-55FF5133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A349-BD96-1244-9F46-A076BC57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0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630D-8717-5C44-9543-EDF26949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DDB1-AAF9-C34C-BBC3-504DC47DD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6CAB9-A0EF-6441-B49D-054BE996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0D993-37E5-7141-A049-AF63127D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8ABCA-7A21-B748-9DE5-59A36948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38CBC-CDC2-ED40-AC91-21A8400C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4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AE21-E2C6-784B-A3A7-8268C016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C6786-F158-164F-AC01-4ED01A02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E6A7-378D-6A4C-B057-9EC6FE23C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05E68-BE44-0B44-8EDF-711347F58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8AEF1-8905-F64D-8410-FE3CAE40B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29BB2-AEFB-DE47-A66E-4A45115D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BC29C-C8A2-E640-B4FA-4F815EE5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34C55-F7C0-FA49-BA28-3A8788C8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0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8CFD-BF55-6B41-8F44-2AAFD8B3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AC280-5510-EA43-8FFC-894E4667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28086-7EAD-4C4C-89B1-803ADCF2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D9946-A8DD-A34E-8747-272E9C0E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7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38060-E13C-954E-B201-0571CB01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BDA71-D239-8E4F-BCD8-7F760441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80F67-883A-7742-A626-E76C5623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F9CF-95BB-F04F-8F44-98BE2171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5B2A-324C-3E4B-B53E-29D3938D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B6746-7844-BD45-B375-BD6A7C6E2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8671D-6BF3-0749-8327-A7452FF6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5C0B2-C30B-AF42-A9DD-C387E58F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98FF-AD3A-C54D-82E7-1EE62BC8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95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C452-26FF-7D4C-BD6B-C1AE1713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0218-BB7D-CC4D-801D-F3B5B23B3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753F7-C5AE-5149-8D74-6111AC7DB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D70F3-D2FE-D44F-B262-34178EA9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C8C72-71DB-884B-B3A8-7F169D44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E52B0-F5B0-3C45-B770-A7D12BE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B5EA5-840F-2247-BC0E-96891546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FDDF-5CA6-3E4B-8875-DFABC896F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D8777-2BBF-464E-9E0A-342D5F764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5258-1466-534D-9C50-A76073F90D62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168E-C189-1A47-81BD-E9A7471BF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67879-D844-1F42-A065-2A18C0347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EF74-6BAF-DE4C-AC57-49EDCB04D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stockphotos.biz/stockphoto/1622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317BA7-6123-6545-8F7A-950AD8DEE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Church Centre Development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F33B-685D-6049-B3DE-1EFA18096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APCM presentation 24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May 2021</a:t>
            </a:r>
          </a:p>
        </p:txBody>
      </p:sp>
    </p:spTree>
    <p:extLst>
      <p:ext uri="{BB962C8B-B14F-4D97-AF65-F5344CB8AC3E}">
        <p14:creationId xmlns:p14="http://schemas.microsoft.com/office/powerpoint/2010/main" val="3846769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51A0E9-26D1-284A-9AD2-2D5D4F41A4E6}"/>
              </a:ext>
            </a:extLst>
          </p:cNvPr>
          <p:cNvSpPr txBox="1"/>
          <p:nvPr/>
        </p:nvSpPr>
        <p:spPr>
          <a:xfrm>
            <a:off x="4735394" y="328392"/>
            <a:ext cx="3466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Our Suggestions Phase 1C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F6985-F18C-244C-9E90-3A4EDE77FE3E}"/>
              </a:ext>
            </a:extLst>
          </p:cNvPr>
          <p:cNvSpPr txBox="1"/>
          <p:nvPr/>
        </p:nvSpPr>
        <p:spPr>
          <a:xfrm>
            <a:off x="2039112" y="1362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6266E-F2B8-B948-B493-7E254A082719}"/>
              </a:ext>
            </a:extLst>
          </p:cNvPr>
          <p:cNvSpPr txBox="1"/>
          <p:nvPr/>
        </p:nvSpPr>
        <p:spPr>
          <a:xfrm>
            <a:off x="5185037" y="790057"/>
            <a:ext cx="256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Caring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Serving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Teaching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86354-21A7-FE42-87B5-32F721C8FD82}"/>
              </a:ext>
            </a:extLst>
          </p:cNvPr>
          <p:cNvSpPr txBox="1"/>
          <p:nvPr/>
        </p:nvSpPr>
        <p:spPr>
          <a:xfrm>
            <a:off x="696851" y="4989144"/>
            <a:ext cx="11543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We are aware that this suggestion is the most expensive one made so far at</a:t>
            </a:r>
          </a:p>
          <a:p>
            <a:r>
              <a:rPr lang="en-GB" sz="2400" dirty="0"/>
              <a:t>£3,200, however we are convinced that over the next few years this cost will  prove to be a </a:t>
            </a:r>
          </a:p>
          <a:p>
            <a:r>
              <a:rPr lang="en-GB" sz="2400" dirty="0"/>
              <a:t>very sound investment.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ECA25-57D0-F540-B713-53BB4D2D0F1B}"/>
              </a:ext>
            </a:extLst>
          </p:cNvPr>
          <p:cNvSpPr txBox="1"/>
          <p:nvPr/>
        </p:nvSpPr>
        <p:spPr>
          <a:xfrm>
            <a:off x="1238848" y="1731788"/>
            <a:ext cx="9551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need: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A practical small meeting room</a:t>
            </a:r>
          </a:p>
          <a:p>
            <a:pPr marL="342900" indent="-342900">
              <a:buFont typeface="Wingdings" pitchFamily="2" charset="2"/>
              <a:buChar char="v"/>
            </a:pPr>
            <a:endParaRPr lang="en-GB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How can we achieve this using our current space?</a:t>
            </a:r>
          </a:p>
          <a:p>
            <a:pPr marL="342900" indent="-342900">
              <a:buFont typeface="Wingdings" pitchFamily="2" charset="2"/>
              <a:buChar char="v"/>
            </a:pPr>
            <a:endParaRPr lang="en-GB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Create a flexible space using existing alcove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An extension? Long term</a:t>
            </a:r>
          </a:p>
          <a:p>
            <a:pPr marL="342900" indent="-342900">
              <a:buFont typeface="Wingdings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65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89418-F54A-9F46-97EF-A97554D9AFE2}"/>
              </a:ext>
            </a:extLst>
          </p:cNvPr>
          <p:cNvSpPr txBox="1"/>
          <p:nvPr/>
        </p:nvSpPr>
        <p:spPr>
          <a:xfrm>
            <a:off x="4710484" y="580246"/>
            <a:ext cx="406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 Why and How of Phase 1C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4DB1B-7BB6-C342-A4CD-263C53BA6397}"/>
              </a:ext>
            </a:extLst>
          </p:cNvPr>
          <p:cNvSpPr txBox="1"/>
          <p:nvPr/>
        </p:nvSpPr>
        <p:spPr>
          <a:xfrm>
            <a:off x="1260664" y="1066359"/>
            <a:ext cx="75172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Why?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000" dirty="0"/>
              <a:t>Supports the vision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000" dirty="0"/>
              <a:t>Space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Training Sessions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Surgeries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Café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Community services (e.g. Citizens’ Advice)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Children’s and youth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Alpha courses</a:t>
            </a:r>
          </a:p>
          <a:p>
            <a:pPr lvl="1"/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99EBC-667E-1D48-8B8D-C74562A6577B}"/>
              </a:ext>
            </a:extLst>
          </p:cNvPr>
          <p:cNvSpPr txBox="1"/>
          <p:nvPr/>
        </p:nvSpPr>
        <p:spPr>
          <a:xfrm>
            <a:off x="1040820" y="4258319"/>
            <a:ext cx="7652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How?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/>
              <a:t>Utilise the alcove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000" dirty="0"/>
              <a:t>Fit electrically operated roller shutters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000" dirty="0"/>
          </a:p>
          <a:p>
            <a:r>
              <a:rPr lang="en-GB" sz="2000" b="1" dirty="0">
                <a:solidFill>
                  <a:schemeClr val="accent1"/>
                </a:solidFill>
              </a:rPr>
              <a:t>Cost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000" b="1" dirty="0">
                <a:solidFill>
                  <a:schemeClr val="accent1"/>
                </a:solidFill>
              </a:rPr>
              <a:t>£3200.00</a:t>
            </a:r>
          </a:p>
          <a:p>
            <a:endParaRPr lang="en-GB" sz="2000" dirty="0"/>
          </a:p>
        </p:txBody>
      </p:sp>
      <p:pic>
        <p:nvPicPr>
          <p:cNvPr id="1025" name="Picture 1" descr="page4image492081680">
            <a:extLst>
              <a:ext uri="{FF2B5EF4-FFF2-40B4-BE49-F238E27FC236}">
                <a16:creationId xmlns:a16="http://schemas.microsoft.com/office/drawing/2014/main" id="{9C722F84-4ADF-B845-8BC9-28E402FD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519" y="1393046"/>
            <a:ext cx="1460913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wood surface&#10;&#10;Description automatically generated with low confidence">
            <a:extLst>
              <a:ext uri="{FF2B5EF4-FFF2-40B4-BE49-F238E27FC236}">
                <a16:creationId xmlns:a16="http://schemas.microsoft.com/office/drawing/2014/main" id="{9F83BB52-D8C9-7F4B-AD48-23E33498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929" y="3488673"/>
            <a:ext cx="1993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04EEE-E06F-3945-8B84-E141DA43874E}"/>
              </a:ext>
            </a:extLst>
          </p:cNvPr>
          <p:cNvSpPr txBox="1"/>
          <p:nvPr/>
        </p:nvSpPr>
        <p:spPr>
          <a:xfrm>
            <a:off x="4574344" y="579665"/>
            <a:ext cx="2946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Our Suggestions Phase 1D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026FD-DC13-5943-81D2-43BDFB647A71}"/>
              </a:ext>
            </a:extLst>
          </p:cNvPr>
          <p:cNvSpPr txBox="1"/>
          <p:nvPr/>
        </p:nvSpPr>
        <p:spPr>
          <a:xfrm>
            <a:off x="1262668" y="979775"/>
            <a:ext cx="662335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 ‘Back Room’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Remove storage cupboards etc.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Provide a flexible area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Could be used used 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an office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 chair storage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teaching area for the children during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F7B8A-DCE8-C346-99C5-D74B3936F6AF}"/>
              </a:ext>
            </a:extLst>
          </p:cNvPr>
          <p:cNvSpPr txBox="1"/>
          <p:nvPr/>
        </p:nvSpPr>
        <p:spPr>
          <a:xfrm>
            <a:off x="1189817" y="3965208"/>
            <a:ext cx="96470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 Youth Cupboard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Consolidate equipment stored currently – consulting with current users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Use to store table tennis table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69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483A-4468-464B-8FD8-FDFA6F4B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  <a:latin typeface="+mn-lt"/>
              </a:rPr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D490-1061-4E0E-84B2-B4709F0B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070C0"/>
                </a:solidFill>
              </a:rPr>
              <a:t>Phase 2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70C0"/>
                </a:solidFill>
              </a:rPr>
              <a:t>In the Medium Term - An Extension?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0070C0"/>
                </a:solidFill>
              </a:rPr>
              <a:t>Phase 3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70C0"/>
                </a:solidFill>
              </a:rPr>
              <a:t>Long Term - The Whole Site ?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B8C19-6656-3B4D-8523-5A2EFAE900DF}"/>
              </a:ext>
            </a:extLst>
          </p:cNvPr>
          <p:cNvSpPr txBox="1"/>
          <p:nvPr/>
        </p:nvSpPr>
        <p:spPr>
          <a:xfrm>
            <a:off x="5265324" y="398839"/>
            <a:ext cx="166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What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3C703-8542-D348-90C9-7C1F093F848E}"/>
              </a:ext>
            </a:extLst>
          </p:cNvPr>
          <p:cNvSpPr txBox="1"/>
          <p:nvPr/>
        </p:nvSpPr>
        <p:spPr>
          <a:xfrm>
            <a:off x="1973616" y="880749"/>
            <a:ext cx="82447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Identify sources of grants for longer term projects</a:t>
            </a:r>
          </a:p>
          <a:p>
            <a:endParaRPr lang="en-GB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Consult key people across the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those who have previously made suggestions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key users and groups</a:t>
            </a:r>
          </a:p>
          <a:p>
            <a:pPr lvl="1"/>
            <a:endParaRPr lang="en-GB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Work on medium and long term plans to create a Church Centre to help fulfil the vision </a:t>
            </a:r>
          </a:p>
          <a:p>
            <a:endParaRPr lang="en-GB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Develop an initial report for the PCC by September 2021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400" dirty="0"/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So Please …..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>
                <a:solidFill>
                  <a:schemeClr val="accent1"/>
                </a:solidFill>
              </a:rPr>
              <a:t>support our plans in anyway that you can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en-GB" sz="2400" dirty="0">
                <a:solidFill>
                  <a:schemeClr val="accent1"/>
                </a:solidFill>
              </a:rPr>
              <a:t>contribute your ideas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2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1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638C7-B98C-5B47-9017-71352D707BF4}"/>
              </a:ext>
            </a:extLst>
          </p:cNvPr>
          <p:cNvSpPr txBox="1"/>
          <p:nvPr/>
        </p:nvSpPr>
        <p:spPr>
          <a:xfrm>
            <a:off x="2929864" y="1286460"/>
            <a:ext cx="5709721" cy="243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u="sng" dirty="0">
                <a:solidFill>
                  <a:schemeClr val="tx2"/>
                </a:solidFill>
              </a:rPr>
              <a:t>Members of Church Hall Development Group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Derrick Claridge:   Joint Chair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Douglas </a:t>
            </a:r>
            <a:r>
              <a:rPr lang="en-US" sz="1900" dirty="0" err="1">
                <a:solidFill>
                  <a:schemeClr val="tx2"/>
                </a:solidFill>
              </a:rPr>
              <a:t>Ogram</a:t>
            </a:r>
            <a:r>
              <a:rPr lang="en-US" sz="1900" dirty="0">
                <a:solidFill>
                  <a:schemeClr val="tx2"/>
                </a:solidFill>
              </a:rPr>
              <a:t>:   Joint Chair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Sarah Gunn:</a:t>
            </a:r>
          </a:p>
        </p:txBody>
      </p:sp>
    </p:spTree>
    <p:extLst>
      <p:ext uri="{BB962C8B-B14F-4D97-AF65-F5344CB8AC3E}">
        <p14:creationId xmlns:p14="http://schemas.microsoft.com/office/powerpoint/2010/main" val="175514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B5AC7-8DBC-7545-A530-C529AC4E5D65}"/>
              </a:ext>
            </a:extLst>
          </p:cNvPr>
          <p:cNvSpPr txBox="1"/>
          <p:nvPr/>
        </p:nvSpPr>
        <p:spPr>
          <a:xfrm>
            <a:off x="1710378" y="1000514"/>
            <a:ext cx="83475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30</a:t>
            </a:r>
            <a:r>
              <a:rPr lang="en-US" sz="2800" baseline="30000" dirty="0"/>
              <a:t>th</a:t>
            </a:r>
            <a:r>
              <a:rPr lang="en-US" sz="2800" dirty="0"/>
              <a:t> March: Initial Meeting with Andrew</a:t>
            </a:r>
          </a:p>
          <a:p>
            <a:endParaRPr lang="en-US" sz="3600" dirty="0"/>
          </a:p>
          <a:p>
            <a:r>
              <a:rPr lang="en-US" sz="2800" dirty="0">
                <a:solidFill>
                  <a:srgbClr val="00B050"/>
                </a:solidFill>
              </a:rPr>
              <a:t>Our Vision should be the driving force in forming any decisions we make.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The Centre must remain open for services, lettings etc.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2009F-2CB1-4646-8873-3E3AF14BF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" r="-1" b="9018"/>
          <a:stretch/>
        </p:blipFill>
        <p:spPr>
          <a:xfrm>
            <a:off x="1629103" y="1201160"/>
            <a:ext cx="9211150" cy="4956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C7BD3-BE38-7347-9F62-65AC47F98500}"/>
              </a:ext>
            </a:extLst>
          </p:cNvPr>
          <p:cNvSpPr txBox="1"/>
          <p:nvPr/>
        </p:nvSpPr>
        <p:spPr>
          <a:xfrm>
            <a:off x="2575034" y="315310"/>
            <a:ext cx="595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</a:rPr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309375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7FF37-8A37-E24E-80FA-3DD38CC9595D}"/>
              </a:ext>
            </a:extLst>
          </p:cNvPr>
          <p:cNvSpPr txBox="1"/>
          <p:nvPr/>
        </p:nvSpPr>
        <p:spPr>
          <a:xfrm>
            <a:off x="6577126" y="538990"/>
            <a:ext cx="3588375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Welcoming</a:t>
            </a:r>
          </a:p>
        </p:txBody>
      </p:sp>
      <p:pic>
        <p:nvPicPr>
          <p:cNvPr id="5" name="Picture 4" descr="A building with a parking lot&#10;&#10;Description automatically generated with low confidence">
            <a:extLst>
              <a:ext uri="{FF2B5EF4-FFF2-40B4-BE49-F238E27FC236}">
                <a16:creationId xmlns:a16="http://schemas.microsoft.com/office/drawing/2014/main" id="{AB36914D-7A2D-844F-A61F-ED9298721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404" r="7938" b="-1"/>
          <a:stretch/>
        </p:blipFill>
        <p:spPr>
          <a:xfrm>
            <a:off x="0" y="794543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84DC9-858A-8F41-9050-F75C59DEDD34}"/>
              </a:ext>
            </a:extLst>
          </p:cNvPr>
          <p:cNvSpPr txBox="1"/>
          <p:nvPr/>
        </p:nvSpPr>
        <p:spPr>
          <a:xfrm>
            <a:off x="6577126" y="2040092"/>
            <a:ext cx="1523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Hall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33808-CE73-EA43-929D-2DE1537488A3}"/>
              </a:ext>
            </a:extLst>
          </p:cNvPr>
          <p:cNvSpPr txBox="1"/>
          <p:nvPr/>
        </p:nvSpPr>
        <p:spPr>
          <a:xfrm>
            <a:off x="6577126" y="2986223"/>
            <a:ext cx="3978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In the right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0FACD-8BE2-2C4C-B073-D6CA0175F79E}"/>
              </a:ext>
            </a:extLst>
          </p:cNvPr>
          <p:cNvSpPr txBox="1"/>
          <p:nvPr/>
        </p:nvSpPr>
        <p:spPr>
          <a:xfrm>
            <a:off x="6577126" y="3942762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Good facilities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59AB9-0F63-4044-8ABF-576ADBF0A962}"/>
              </a:ext>
            </a:extLst>
          </p:cNvPr>
          <p:cNvSpPr txBox="1"/>
          <p:nvPr/>
        </p:nvSpPr>
        <p:spPr>
          <a:xfrm>
            <a:off x="6744415" y="4899301"/>
            <a:ext cx="271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Welcoming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A39F5-6E14-4146-BB67-F20CA322B7F1}"/>
              </a:ext>
            </a:extLst>
          </p:cNvPr>
          <p:cNvSpPr txBox="1"/>
          <p:nvPr/>
        </p:nvSpPr>
        <p:spPr>
          <a:xfrm>
            <a:off x="10741923" y="2021453"/>
            <a:ext cx="1020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8BC6B2-C474-CB44-9D92-B26A479FD3B0}"/>
              </a:ext>
            </a:extLst>
          </p:cNvPr>
          <p:cNvSpPr txBox="1"/>
          <p:nvPr/>
        </p:nvSpPr>
        <p:spPr>
          <a:xfrm>
            <a:off x="10741923" y="2972469"/>
            <a:ext cx="1020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32FF11-54C3-A941-9F46-C738F025E877}"/>
              </a:ext>
            </a:extLst>
          </p:cNvPr>
          <p:cNvSpPr txBox="1"/>
          <p:nvPr/>
        </p:nvSpPr>
        <p:spPr>
          <a:xfrm>
            <a:off x="10741922" y="3932670"/>
            <a:ext cx="1020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DE5C7-9BE0-5B44-8CD0-9C483A3DD4B5}"/>
              </a:ext>
            </a:extLst>
          </p:cNvPr>
          <p:cNvSpPr txBox="1"/>
          <p:nvPr/>
        </p:nvSpPr>
        <p:spPr>
          <a:xfrm>
            <a:off x="10782350" y="491523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40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1E4EB-B661-0740-A16F-3F557837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9" y="1893392"/>
            <a:ext cx="6679481" cy="4386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73122F-E023-3548-B9F0-29BF16821107}"/>
              </a:ext>
            </a:extLst>
          </p:cNvPr>
          <p:cNvSpPr txBox="1"/>
          <p:nvPr/>
        </p:nvSpPr>
        <p:spPr>
          <a:xfrm>
            <a:off x="4813405" y="413302"/>
            <a:ext cx="25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Our Suggestion Phase 1A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30882-731D-F940-99DF-69755FC5B57F}"/>
              </a:ext>
            </a:extLst>
          </p:cNvPr>
          <p:cNvSpPr txBox="1"/>
          <p:nvPr/>
        </p:nvSpPr>
        <p:spPr>
          <a:xfrm>
            <a:off x="3881271" y="1059865"/>
            <a:ext cx="4661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Paint all visible brickwork in Cornish Cream.  </a:t>
            </a:r>
          </a:p>
          <a:p>
            <a:pPr algn="ctr"/>
            <a:endParaRPr lang="en-GB" dirty="0"/>
          </a:p>
          <a:p>
            <a:r>
              <a:rPr lang="en-GB" dirty="0"/>
              <a:t>Include the side wall facing the Strawberry 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083F7-FB86-2648-BC70-FA70D00C1C31}"/>
              </a:ext>
            </a:extLst>
          </p:cNvPr>
          <p:cNvSpPr txBox="1"/>
          <p:nvPr/>
        </p:nvSpPr>
        <p:spPr>
          <a:xfrm>
            <a:off x="6279272" y="62872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29D830E-843A-DF4C-BFF7-5A391A550503}"/>
              </a:ext>
            </a:extLst>
          </p:cNvPr>
          <p:cNvSpPr/>
          <p:nvPr/>
        </p:nvSpPr>
        <p:spPr>
          <a:xfrm rot="1618466">
            <a:off x="1964358" y="3253021"/>
            <a:ext cx="851338" cy="34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BFEE8-1CB2-ED4D-8E89-60F397714418}"/>
              </a:ext>
            </a:extLst>
          </p:cNvPr>
          <p:cNvSpPr txBox="1"/>
          <p:nvPr/>
        </p:nvSpPr>
        <p:spPr>
          <a:xfrm>
            <a:off x="471974" y="2155478"/>
            <a:ext cx="192692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Flower, bees and butterflies cut from plywood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83232A4-A770-4E4C-8934-56FD5E2A1D36}"/>
              </a:ext>
            </a:extLst>
          </p:cNvPr>
          <p:cNvSpPr/>
          <p:nvPr/>
        </p:nvSpPr>
        <p:spPr>
          <a:xfrm rot="9390279">
            <a:off x="8916786" y="3584327"/>
            <a:ext cx="851338" cy="34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5B1D7-3ABD-FA49-A33B-2E99180E3020}"/>
              </a:ext>
            </a:extLst>
          </p:cNvPr>
          <p:cNvSpPr txBox="1"/>
          <p:nvPr/>
        </p:nvSpPr>
        <p:spPr>
          <a:xfrm>
            <a:off x="9801972" y="3296083"/>
            <a:ext cx="1926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Foliage painted directly onto walls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1B682CC-8F92-8C4D-AE5A-C315BF12B99E}"/>
              </a:ext>
            </a:extLst>
          </p:cNvPr>
          <p:cNvSpPr/>
          <p:nvPr/>
        </p:nvSpPr>
        <p:spPr>
          <a:xfrm rot="9390279">
            <a:off x="8313492" y="2119369"/>
            <a:ext cx="851338" cy="34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AC0DF-1D0E-DD41-9286-AC8DCFB370DC}"/>
              </a:ext>
            </a:extLst>
          </p:cNvPr>
          <p:cNvSpPr txBox="1"/>
          <p:nvPr/>
        </p:nvSpPr>
        <p:spPr>
          <a:xfrm>
            <a:off x="9372771" y="1639555"/>
            <a:ext cx="17235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Our new logo and name</a:t>
            </a:r>
          </a:p>
        </p:txBody>
      </p:sp>
      <p:pic>
        <p:nvPicPr>
          <p:cNvPr id="17" name="Picture 1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9F941EF9-6DB5-0D4F-BD07-1BF97CEB4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67019" y="5869311"/>
            <a:ext cx="1211649" cy="786491"/>
          </a:xfrm>
          <a:prstGeom prst="rect">
            <a:avLst/>
          </a:prstGeom>
        </p:spPr>
      </p:pic>
      <p:pic>
        <p:nvPicPr>
          <p:cNvPr id="18" name="Picture 17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687C97C-C105-304D-B7E8-A44DD55AE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71912" y="5871197"/>
            <a:ext cx="1312646" cy="786491"/>
          </a:xfrm>
          <a:prstGeom prst="rect">
            <a:avLst/>
          </a:prstGeom>
        </p:spPr>
      </p:pic>
      <p:pic>
        <p:nvPicPr>
          <p:cNvPr id="20" name="Picture 19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79267B90-4D0D-A14A-AB7D-09207D2C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2650" y="5869312"/>
            <a:ext cx="1312646" cy="786491"/>
          </a:xfrm>
          <a:prstGeom prst="rect">
            <a:avLst/>
          </a:prstGeom>
        </p:spPr>
      </p:pic>
      <p:pic>
        <p:nvPicPr>
          <p:cNvPr id="21" name="Picture 2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F2D68B5-3F83-EE48-9092-E3A0B162A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07444" y="5808540"/>
            <a:ext cx="1312646" cy="786491"/>
          </a:xfrm>
          <a:prstGeom prst="rect">
            <a:avLst/>
          </a:prstGeom>
        </p:spPr>
      </p:pic>
      <p:pic>
        <p:nvPicPr>
          <p:cNvPr id="22" name="Picture 2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B74BFAC-0A2D-374A-B6F9-E128E67DF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5977" y="5798135"/>
            <a:ext cx="1352644" cy="786491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051BB2F5-AF89-EF49-9687-A483E6354EEA}"/>
              </a:ext>
            </a:extLst>
          </p:cNvPr>
          <p:cNvSpPr/>
          <p:nvPr/>
        </p:nvSpPr>
        <p:spPr>
          <a:xfrm rot="678524">
            <a:off x="1389302" y="5732424"/>
            <a:ext cx="851338" cy="346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08E96B-1DCB-7F46-9150-9C9FAB6E4AB7}"/>
              </a:ext>
            </a:extLst>
          </p:cNvPr>
          <p:cNvSpPr txBox="1"/>
          <p:nvPr/>
        </p:nvSpPr>
        <p:spPr>
          <a:xfrm>
            <a:off x="325575" y="4977512"/>
            <a:ext cx="19269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Handprints for grass</a:t>
            </a:r>
          </a:p>
        </p:txBody>
      </p:sp>
    </p:spTree>
    <p:extLst>
      <p:ext uri="{BB962C8B-B14F-4D97-AF65-F5344CB8AC3E}">
        <p14:creationId xmlns:p14="http://schemas.microsoft.com/office/powerpoint/2010/main" val="1731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2FA4C-450C-774A-90DE-E55A6E644F90}"/>
              </a:ext>
            </a:extLst>
          </p:cNvPr>
          <p:cNvSpPr txBox="1"/>
          <p:nvPr/>
        </p:nvSpPr>
        <p:spPr>
          <a:xfrm>
            <a:off x="4418138" y="325120"/>
            <a:ext cx="408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 Why and How of Phase 1A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A57D6-1E3D-C543-BFA3-766D80186269}"/>
              </a:ext>
            </a:extLst>
          </p:cNvPr>
          <p:cNvSpPr txBox="1"/>
          <p:nvPr/>
        </p:nvSpPr>
        <p:spPr>
          <a:xfrm>
            <a:off x="642551" y="1117521"/>
            <a:ext cx="10898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Our Objective : to make the Church Hall at the </a:t>
            </a:r>
            <a:r>
              <a:rPr lang="en-GB" sz="2400" b="1" dirty="0">
                <a:solidFill>
                  <a:srgbClr val="FF0000"/>
                </a:solidFill>
              </a:rPr>
              <a:t>HEART OF OUR COMMUNITY</a:t>
            </a:r>
            <a:r>
              <a:rPr lang="en-GB" sz="2400" dirty="0">
                <a:solidFill>
                  <a:srgbClr val="FF0000"/>
                </a:solidFill>
              </a:rPr>
              <a:t>!</a:t>
            </a:r>
          </a:p>
          <a:p>
            <a:endParaRPr lang="en-GB" sz="2400" dirty="0"/>
          </a:p>
          <a:p>
            <a:r>
              <a:rPr lang="en-GB" sz="2400" dirty="0"/>
              <a:t>Re-branding: </a:t>
            </a:r>
            <a:r>
              <a:rPr lang="en-GB" sz="2400" b="1" dirty="0">
                <a:solidFill>
                  <a:srgbClr val="FF0000"/>
                </a:solidFill>
              </a:rPr>
              <a:t>OUR CHURCH CENTRE.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dirty="0"/>
              <a:t>A community inclusive project which gives all who get  involved </a:t>
            </a:r>
            <a:r>
              <a:rPr lang="en-GB" sz="2400" b="1" dirty="0">
                <a:solidFill>
                  <a:srgbClr val="FF0000"/>
                </a:solidFill>
              </a:rPr>
              <a:t>OWNERSHIP.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dirty="0"/>
              <a:t>Projected cost: £200 for materials.</a:t>
            </a:r>
          </a:p>
          <a:p>
            <a:endParaRPr lang="en-GB" sz="2400" dirty="0"/>
          </a:p>
          <a:p>
            <a:r>
              <a:rPr lang="en-GB" sz="2400" dirty="0"/>
              <a:t>Who will do the work?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Members of the church community and beyond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Involvement of children in designing and painting flowers, butterflies and bees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Railway sleepers donated to make planters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sz="2400" dirty="0"/>
          </a:p>
          <a:p>
            <a:r>
              <a:rPr lang="en-GB" sz="2400" dirty="0"/>
              <a:t>Funding: Grants or donations to Church Centre Fabric Fund</a:t>
            </a:r>
          </a:p>
        </p:txBody>
      </p:sp>
    </p:spTree>
    <p:extLst>
      <p:ext uri="{BB962C8B-B14F-4D97-AF65-F5344CB8AC3E}">
        <p14:creationId xmlns:p14="http://schemas.microsoft.com/office/powerpoint/2010/main" val="159486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010D44-FD83-AE4E-8F16-E5C790170EB3}"/>
              </a:ext>
            </a:extLst>
          </p:cNvPr>
          <p:cNvSpPr txBox="1"/>
          <p:nvPr/>
        </p:nvSpPr>
        <p:spPr>
          <a:xfrm>
            <a:off x="4687124" y="433748"/>
            <a:ext cx="3352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Our Suggestion Phase 1B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76483-8205-D74A-8E7D-1B1CE2FD508D}"/>
              </a:ext>
            </a:extLst>
          </p:cNvPr>
          <p:cNvSpPr txBox="1"/>
          <p:nvPr/>
        </p:nvSpPr>
        <p:spPr>
          <a:xfrm>
            <a:off x="1902175" y="1220217"/>
            <a:ext cx="486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Main Hall Curtains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All in poor condition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Replace all except stage curtains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180E5-57FD-E14C-927A-A7AD0B67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677" y="4181787"/>
            <a:ext cx="1931148" cy="1923634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5C3595C-2316-9946-98B4-084024FD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230" y="1196983"/>
            <a:ext cx="2053595" cy="2050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7E3B1-D3E1-DC41-B66A-671741CEDA4E}"/>
              </a:ext>
            </a:extLst>
          </p:cNvPr>
          <p:cNvSpPr txBox="1"/>
          <p:nvPr/>
        </p:nvSpPr>
        <p:spPr>
          <a:xfrm>
            <a:off x="1902175" y="2646984"/>
            <a:ext cx="536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High Window Curtains x 9 pairs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Fully lined plain blue fabric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Cost per window. £60.00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F3899-4507-3F46-83B6-895D35EC0D6F}"/>
              </a:ext>
            </a:extLst>
          </p:cNvPr>
          <p:cNvSpPr txBox="1"/>
          <p:nvPr/>
        </p:nvSpPr>
        <p:spPr>
          <a:xfrm>
            <a:off x="1902175" y="4266441"/>
            <a:ext cx="5360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Alcove Curtains x 2 pairs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Fully lined patterned fabric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sz="2400" dirty="0"/>
              <a:t>Cost per window £175</a:t>
            </a:r>
          </a:p>
          <a:p>
            <a:pPr marL="285750" indent="-285750">
              <a:buFont typeface="Wingdings" pitchFamily="2" charset="2"/>
              <a:buChar char="v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BF3FA-DB19-874B-857F-295615E2C7B7}"/>
              </a:ext>
            </a:extLst>
          </p:cNvPr>
          <p:cNvSpPr txBox="1"/>
          <p:nvPr/>
        </p:nvSpPr>
        <p:spPr>
          <a:xfrm>
            <a:off x="4364048" y="398257"/>
            <a:ext cx="407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The Why and How of Phase 1B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301A9-BE7A-704F-86F4-6B91A36E6286}"/>
              </a:ext>
            </a:extLst>
          </p:cNvPr>
          <p:cNvSpPr txBox="1"/>
          <p:nvPr/>
        </p:nvSpPr>
        <p:spPr>
          <a:xfrm>
            <a:off x="2462060" y="859922"/>
            <a:ext cx="669221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Why?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To make the centre brighter and smarter!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accent1"/>
                </a:solidFill>
              </a:rPr>
              <a:t>How?</a:t>
            </a:r>
          </a:p>
          <a:p>
            <a:r>
              <a:rPr lang="en-GB" sz="2400" dirty="0"/>
              <a:t>Making the curtains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Volunteer found to co-ordinate project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Other sewers needed to help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Will need help to remove old curtains / hang new</a:t>
            </a:r>
          </a:p>
          <a:p>
            <a:pPr marL="342900" indent="-342900">
              <a:buFont typeface="Wingdings" pitchFamily="2" charset="2"/>
              <a:buChar char="v"/>
            </a:pPr>
            <a:endParaRPr lang="en-GB" sz="2400" dirty="0"/>
          </a:p>
          <a:p>
            <a:r>
              <a:rPr lang="en-GB" sz="2400" dirty="0"/>
              <a:t>Funding the Curtains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Invite sponsorship from the church community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Individually or jointly sponsor a window</a:t>
            </a:r>
          </a:p>
          <a:p>
            <a:endParaRPr lang="en-GB" sz="2400" dirty="0"/>
          </a:p>
          <a:p>
            <a:r>
              <a:rPr lang="en-GB" sz="2400" dirty="0">
                <a:solidFill>
                  <a:schemeClr val="accent1"/>
                </a:solidFill>
              </a:rPr>
              <a:t>For the Future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GB" sz="2400" dirty="0"/>
              <a:t>Re-painting the hall</a:t>
            </a:r>
          </a:p>
          <a:p>
            <a:pPr marL="342900" indent="-342900">
              <a:buFont typeface="Wingdings" pitchFamily="2" charset="2"/>
              <a:buChar char="v"/>
            </a:pPr>
            <a:endParaRPr lang="en-GB" sz="2400" dirty="0"/>
          </a:p>
          <a:p>
            <a:pPr marL="342900" indent="-342900">
              <a:buFont typeface="Wingdings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49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591</Words>
  <Application>Microsoft Macintosh PowerPoint</Application>
  <PresentationFormat>Widescreen</PresentationFormat>
  <Paragraphs>139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Church Centre Development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Hall Development Group</dc:title>
  <dc:creator>Derrick Claridge</dc:creator>
  <cp:lastModifiedBy>Derrick Claridge</cp:lastModifiedBy>
  <cp:revision>21</cp:revision>
  <dcterms:created xsi:type="dcterms:W3CDTF">2021-04-27T10:10:29Z</dcterms:created>
  <dcterms:modified xsi:type="dcterms:W3CDTF">2021-05-13T13:57:00Z</dcterms:modified>
</cp:coreProperties>
</file>